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88E7E-1B39-4959-86CB-903B28C7364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FB8A-DE31-4A97-90B1-81CD6826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01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01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315032-5624-4E29-ACF1-EB894154585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01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019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23BCEC-9A04-4426-B982-3C119DF8E4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9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Let them read the problems and think about them then go through them one at a time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0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1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Let them read the problems and think about them then go through them one at a time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3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4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453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Verdana" pitchFamily="34" charset="0"/>
              </a:rPr>
              <a:t>00Admin 2010x</a:t>
            </a:r>
          </a:p>
        </p:txBody>
      </p:sp>
      <p:sp>
        <p:nvSpPr>
          <p:cNvPr id="5345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F7F572-B2B9-49B7-A78A-A2B4CC6AA909}" type="slidenum">
              <a:rPr 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5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55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Verdana" pitchFamily="34" charset="0"/>
              </a:rPr>
              <a:t>00Admin 2010x</a:t>
            </a:r>
          </a:p>
        </p:txBody>
      </p:sp>
      <p:sp>
        <p:nvSpPr>
          <p:cNvPr id="535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E35E73-F6D8-4BD8-9FB0-7FC794154C0B}" type="slidenum">
              <a:rPr 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6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658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Verdana" pitchFamily="34" charset="0"/>
              </a:rPr>
              <a:t>00Admin 2010x</a:t>
            </a:r>
          </a:p>
        </p:txBody>
      </p:sp>
      <p:sp>
        <p:nvSpPr>
          <p:cNvPr id="5365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0CD548-BE05-45B3-83AB-5AD5D51DC137}" type="slidenum">
              <a:rPr 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7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76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Verdana" pitchFamily="34" charset="0"/>
              </a:rPr>
              <a:t>00Admin 2010x</a:t>
            </a:r>
          </a:p>
        </p:txBody>
      </p:sp>
      <p:sp>
        <p:nvSpPr>
          <p:cNvPr id="537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F1265A-5E1B-4EF2-A8E7-BA30FB685E8D}" type="slidenum">
              <a:rPr 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8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862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Verdana" pitchFamily="34" charset="0"/>
              </a:rPr>
              <a:t>00Admin 2010x</a:t>
            </a:r>
          </a:p>
        </p:txBody>
      </p:sp>
      <p:sp>
        <p:nvSpPr>
          <p:cNvPr id="5386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6DBE025-DA38-4F64-991F-9F2304691668}" type="slidenum">
              <a:rPr 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121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46384D-5997-41C0-AA44-E9E8DF8A2CF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122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122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CD120F-92A2-4546-8F2D-B07F2DEC6BD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5212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09F3177-2586-4A91-A8AF-C14F5E79A82C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5212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12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224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DE16E7-5F3E-45FF-A45B-9EF31B790FF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224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224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F7585C-6AA8-4AD5-9818-25502BE64F2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5222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7DF16C8-F6E3-4D35-B93D-C7938059CF8A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522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3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3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32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3A3A4A-9D90-4885-8A52-8E438D6165F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327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327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A89C5C-1FCD-4C33-946E-FCA64020E1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4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42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42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F0E6D7-4E5F-40C5-924E-22F5499C6C1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42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42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82CF9F-4EC2-44AD-B711-50C6C1C940E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5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53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53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80BD3E-3C92-486C-8F32-8716D7BB75D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53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53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46B6E6-9D0E-4855-9031-6104940A76A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633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2C7F18-BFC0-4B28-A558-5B007B64746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634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634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C6D56F-A721-4D13-8451-4B296563FE5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5263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5135EE37-65AA-43FA-9EC0-2472CB8B1232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5263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63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736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121962-32E2-48DF-938D-8AF6C0EC6B0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736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736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81CEBB-49BC-4CF5-9E60-B3FB81F64CE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5273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634B195-6377-4C61-B255-A5754533FECA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5273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73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8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83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283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DFD7F8-2B9D-4310-B8CE-657335A64F8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283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283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3A777D-5F32-4B05-ABC7-05ACA37E1F5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0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E0F13AA6-39EA-4912-9368-CD6E39808B8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B6203439-BBDF-4CC6-839D-2150BC94A46D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Dependency Exemptions</a:t>
            </a:r>
          </a:p>
        </p:txBody>
      </p:sp>
      <p:sp>
        <p:nvSpPr>
          <p:cNvPr id="91139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 Tab 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 Lines 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 3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15720" name="~PP312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4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4491-06 Dependency Exemptions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9114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11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F7FBAB-DAAC-48AB-9B05-E1B67267391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9114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127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7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0668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#1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</a:t>
            </a:r>
            <a:r>
              <a:rPr lang="en-US" sz="2200" smtClean="0">
                <a:solidFill>
                  <a:srgbClr val="000099"/>
                </a:solidFill>
              </a:rPr>
              <a:t>Tab C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2895600"/>
          </a:xfrm>
        </p:spPr>
        <p:txBody>
          <a:bodyPr/>
          <a:lstStyle/>
          <a:p>
            <a:pPr eaLnBrk="1" hangingPunct="1"/>
            <a:r>
              <a:rPr lang="en-US" smtClean="0"/>
              <a:t>John supports his wife’s Uncle George who lives in another city and has $2400 of taxable income.  John files MFJ.</a:t>
            </a:r>
          </a:p>
          <a:p>
            <a:pPr eaLnBrk="1" hangingPunct="1"/>
            <a:r>
              <a:rPr lang="en-US" smtClean="0"/>
              <a:t>Can John claim George as a dependent if all other tests met?</a:t>
            </a: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858000" y="5562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162800" y="52578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99"/>
                </a:solidFill>
              </a:rPr>
              <a:t>YES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7696200" y="304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035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03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43A07E-3388-4440-9F04-E37553582BA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100361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2299" name="~PP312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21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211636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#1, cont’d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905000"/>
            <a:ext cx="7556500" cy="1839913"/>
          </a:xfrm>
        </p:spPr>
        <p:txBody>
          <a:bodyPr/>
          <a:lstStyle/>
          <a:p>
            <a:pPr eaLnBrk="1" hangingPunct="1"/>
            <a:r>
              <a:rPr lang="en-US" smtClean="0"/>
              <a:t>What if John is divorced?</a:t>
            </a:r>
          </a:p>
          <a:p>
            <a:pPr eaLnBrk="1" hangingPunct="1"/>
            <a:r>
              <a:rPr lang="en-US" smtClean="0"/>
              <a:t>Would he still be able to claim his wife’s Uncle George?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657600" y="4343400"/>
            <a:ext cx="4984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>
                <a:solidFill>
                  <a:srgbClr val="000099"/>
                </a:solidFill>
              </a:rPr>
              <a:t>NO</a:t>
            </a:r>
            <a:r>
              <a:rPr lang="en-US" sz="2600" b="1"/>
              <a:t> – his wife’s uncle is not an official “in-law”</a:t>
            </a:r>
            <a:endParaRPr lang="en-US" sz="2600"/>
          </a:p>
        </p:txBody>
      </p:sp>
      <p:sp>
        <p:nvSpPr>
          <p:cNvPr id="10138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13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B118AC-6852-4134-85EB-B76CD57A5F4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10138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3321" name="~PP212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23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613296"/>
      </p:ext>
    </p:extLst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  <p:bldLst>
      <p:bldP spid="1290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8338"/>
            <a:ext cx="8153400" cy="1871662"/>
          </a:xfrm>
        </p:spPr>
        <p:txBody>
          <a:bodyPr/>
          <a:lstStyle/>
          <a:p>
            <a:pPr eaLnBrk="1" hangingPunct="1"/>
            <a:r>
              <a:rPr lang="en-US" smtClean="0"/>
              <a:t>John is also supporting his own cousin who earns $3000 and lives in another city.</a:t>
            </a:r>
          </a:p>
          <a:p>
            <a:pPr eaLnBrk="1" hangingPunct="1"/>
            <a:r>
              <a:rPr lang="en-US" smtClean="0"/>
              <a:t>Can John claim him?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267200" y="4343400"/>
            <a:ext cx="39258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>
                <a:solidFill>
                  <a:srgbClr val="000099"/>
                </a:solidFill>
              </a:rPr>
              <a:t>NO</a:t>
            </a:r>
            <a:r>
              <a:rPr lang="en-US" sz="2600" b="1"/>
              <a:t> – cousin is not a qualifying person</a:t>
            </a:r>
          </a:p>
        </p:txBody>
      </p:sp>
      <p:sp>
        <p:nvSpPr>
          <p:cNvPr id="10240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24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5746E27-6299-4083-8014-3B0923D985F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10240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4345" name="~PP512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7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402957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</p:childTnLst>
        </p:cTn>
      </p:par>
    </p:tnLst>
    <p:bldLst>
      <p:bldP spid="1310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#3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2133600"/>
          </a:xfrm>
        </p:spPr>
        <p:txBody>
          <a:bodyPr/>
          <a:lstStyle/>
          <a:p>
            <a:pPr eaLnBrk="1" hangingPunct="1"/>
            <a:r>
              <a:rPr lang="en-US" smtClean="0"/>
              <a:t>Ralph is 64 and lives with his son and daughter-in-law all year.  Ralph earned $4700.</a:t>
            </a:r>
          </a:p>
          <a:p>
            <a:pPr eaLnBrk="1" hangingPunct="1"/>
            <a:r>
              <a:rPr lang="en-US" smtClean="0"/>
              <a:t>Can Ralph’s son claim him as a dependent?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276600" y="4724400"/>
            <a:ext cx="5257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b="1">
                <a:solidFill>
                  <a:srgbClr val="000099"/>
                </a:solidFill>
              </a:rPr>
              <a:t>NO</a:t>
            </a:r>
            <a:r>
              <a:rPr lang="en-US" sz="2600" b="1"/>
              <a:t> – income over $3,650</a:t>
            </a:r>
          </a:p>
        </p:txBody>
      </p:sp>
      <p:sp>
        <p:nvSpPr>
          <p:cNvPr id="1034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FDF207-9A07-40A2-A89A-A42E6FA2E17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10343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5369" name="~PP2130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29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908815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  <p:bldLst>
      <p:bldP spid="133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9906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#4</a:t>
            </a:r>
            <a:endParaRPr lang="en-US" sz="320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Ralph’s children are also supporting his friend, Fred, who lives with them.</a:t>
            </a:r>
          </a:p>
          <a:p>
            <a:pPr eaLnBrk="1" hangingPunct="1"/>
            <a:r>
              <a:rPr lang="en-US" smtClean="0"/>
              <a:t>Fred’s only income is social security of $5000.</a:t>
            </a:r>
          </a:p>
          <a:p>
            <a:pPr eaLnBrk="1" hangingPunct="1"/>
            <a:r>
              <a:rPr lang="en-US" smtClean="0"/>
              <a:t>Can Fred be claimed?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295400" y="4905375"/>
            <a:ext cx="7543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>
                <a:solidFill>
                  <a:srgbClr val="000099"/>
                </a:solidFill>
              </a:rPr>
              <a:t>YES</a:t>
            </a:r>
            <a:r>
              <a:rPr lang="en-US" sz="2600" b="1"/>
              <a:t>, gross income test does not count income that is exempt from tax</a:t>
            </a:r>
          </a:p>
        </p:txBody>
      </p:sp>
      <p:sp>
        <p:nvSpPr>
          <p:cNvPr id="10445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44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DCD948-89A4-4019-851B-683506F52D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1044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6393" name="~PP2130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30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9865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  <p:bldLst>
      <p:bldP spid="135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0668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#5</a:t>
            </a:r>
            <a:endParaRPr lang="en-US" sz="320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905000"/>
            <a:ext cx="7926387" cy="3905250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Jennifer, age 25, is a full-time student who lived at home with her parents all year.</a:t>
            </a:r>
          </a:p>
          <a:p>
            <a:pPr marL="457200" indent="-457200" eaLnBrk="1" hangingPunct="1"/>
            <a:r>
              <a:rPr lang="en-US" smtClean="0"/>
              <a:t>Jennifer made $3000 and her parents provided over half of her support.</a:t>
            </a:r>
          </a:p>
          <a:p>
            <a:pPr marL="457200" indent="-457200" eaLnBrk="1" hangingPunct="1"/>
            <a:r>
              <a:rPr lang="en-US" smtClean="0"/>
              <a:t>Can Jennifer's parents claim her as a dependent?</a:t>
            </a:r>
          </a:p>
        </p:txBody>
      </p:sp>
      <p:sp>
        <p:nvSpPr>
          <p:cNvPr id="1054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BD37C9-1168-4618-940B-43C62EA56E4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7417" name="~PP313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2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400721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153400" cy="1063625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#5 – ANSWER 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3962400"/>
          </a:xfrm>
        </p:spPr>
        <p:txBody>
          <a:bodyPr/>
          <a:lstStyle/>
          <a:p>
            <a:pPr eaLnBrk="1" hangingPunct="1"/>
            <a:r>
              <a:rPr lang="en-US" smtClean="0"/>
              <a:t>Is Jennifer a Qualifying Child?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NO.</a:t>
            </a:r>
            <a:r>
              <a:rPr lang="en-US" b="1" smtClean="0"/>
              <a:t>  </a:t>
            </a:r>
            <a:r>
              <a:rPr lang="en-US" smtClean="0"/>
              <a:t>She satisfies the residency and relationship tests, but not the age test.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Jennifer is not a Qualifying Child, is she a Qualifying Relative Dependent?</a:t>
            </a:r>
          </a:p>
        </p:txBody>
      </p:sp>
      <p:sp>
        <p:nvSpPr>
          <p:cNvPr id="1065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1F8C74-5DFB-482A-B6D2-6A9367E9EEF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1065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8441" name="~PP2132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83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998841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38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9906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#5 – ANSWER B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543800" cy="3733800"/>
          </a:xfrm>
        </p:spPr>
        <p:txBody>
          <a:bodyPr/>
          <a:lstStyle/>
          <a:p>
            <a:pPr eaLnBrk="1" hangingPunct="1"/>
            <a:r>
              <a:rPr lang="en-US" smtClean="0"/>
              <a:t>Is Jennifer a Qualifying Relative?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YES</a:t>
            </a:r>
          </a:p>
          <a:p>
            <a:pPr lvl="1" eaLnBrk="1" hangingPunct="1"/>
            <a:r>
              <a:rPr lang="en-US" smtClean="0"/>
              <a:t>She is their daughter</a:t>
            </a:r>
          </a:p>
          <a:p>
            <a:pPr lvl="1" eaLnBrk="1" hangingPunct="1"/>
            <a:r>
              <a:rPr lang="en-US" smtClean="0"/>
              <a:t>She earned less than $3650</a:t>
            </a:r>
          </a:p>
          <a:p>
            <a:pPr lvl="1" eaLnBrk="1" hangingPunct="1"/>
            <a:r>
              <a:rPr lang="en-US" smtClean="0"/>
              <a:t>Parents provided &gt;50% support</a:t>
            </a:r>
          </a:p>
          <a:p>
            <a:pPr lvl="1" eaLnBrk="1" hangingPunct="1"/>
            <a:r>
              <a:rPr lang="en-US" smtClean="0"/>
              <a:t>Not the Qualifying Child of anyone</a:t>
            </a:r>
          </a:p>
          <a:p>
            <a:pPr lvl="1" eaLnBrk="1" hangingPunct="1"/>
            <a:r>
              <a:rPr lang="en-US" smtClean="0"/>
              <a:t>Can be claimed if all other tests met</a:t>
            </a:r>
          </a:p>
        </p:txBody>
      </p:sp>
      <p:sp>
        <p:nvSpPr>
          <p:cNvPr id="1075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F83D93-5231-4753-85DA-4BD67D08BDA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1075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9465" name="~PP313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2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838659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9906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#6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905000"/>
            <a:ext cx="7778750" cy="3905250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Stacy has a son, Ben, age 14, and they lived with Stacy's boyfriend (who is not Ben's father) all year.</a:t>
            </a:r>
          </a:p>
          <a:p>
            <a:pPr marL="457200" indent="-457200" eaLnBrk="1" hangingPunct="1"/>
            <a:r>
              <a:rPr lang="en-US" smtClean="0"/>
              <a:t>Stacy made $7,000 and her boyfriend made $50,000.</a:t>
            </a:r>
          </a:p>
          <a:p>
            <a:pPr marL="457200" indent="-457200" eaLnBrk="1" hangingPunct="1"/>
            <a:r>
              <a:rPr lang="en-US" smtClean="0"/>
              <a:t>Can Stacy’s boyfriend claim Ben as a dependent?</a:t>
            </a:r>
          </a:p>
        </p:txBody>
      </p:sp>
      <p:sp>
        <p:nvSpPr>
          <p:cNvPr id="1085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9D8272-8FDF-4C35-9CE5-219214B173E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1085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0489" name="~PP213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6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19418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EXEMPTIONS QUIZ #6 – ANSWERS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99"/>
                </a:solidFill>
              </a:rPr>
              <a:t>NO, if Stacy files a return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Ben would be a Qualifying Child of Stacy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99"/>
                </a:solidFill>
              </a:rPr>
              <a:t>YES, if Stacy does </a:t>
            </a:r>
            <a:r>
              <a:rPr lang="en-US" b="1" u="sng" smtClean="0">
                <a:solidFill>
                  <a:srgbClr val="000099"/>
                </a:solidFill>
              </a:rPr>
              <a:t>not</a:t>
            </a:r>
            <a:r>
              <a:rPr lang="en-US" b="1" smtClean="0">
                <a:solidFill>
                  <a:srgbClr val="000099"/>
                </a:solidFill>
              </a:rPr>
              <a:t> file a return OR files ONLY to get a refund of withholding</a:t>
            </a:r>
          </a:p>
          <a:p>
            <a:pPr lvl="1" eaLnBrk="1" hangingPunct="1"/>
            <a:r>
              <a:rPr lang="en-US" smtClean="0"/>
              <a:t>Ben could be a Qualifying Relative Dependent of Stacy’s boyfriend</a:t>
            </a:r>
          </a:p>
          <a:p>
            <a:pPr lvl="1" eaLnBrk="1" hangingPunct="1"/>
            <a:r>
              <a:rPr lang="en-US" smtClean="0"/>
              <a:t>It might be more beneficial, however, for Stacy to file for EIC</a:t>
            </a:r>
          </a:p>
        </p:txBody>
      </p:sp>
      <p:sp>
        <p:nvSpPr>
          <p:cNvPr id="1095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AA8265C-14DD-47B1-AD46-5B8337DD009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1095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1513" name="~PP313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4960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Dependent Exemptions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Pub 4012: Page C-2</a:t>
            </a:r>
          </a:p>
          <a:p>
            <a:pPr eaLnBrk="1" hangingPunct="1"/>
            <a:endParaRPr lang="en-US" smtClean="0"/>
          </a:p>
        </p:txBody>
      </p:sp>
      <p:sp>
        <p:nvSpPr>
          <p:cNvPr id="9216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21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35C62E-0296-47F3-AFFC-FFF1B47B24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9216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4105" name="~PP312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3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98000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Dependent Exemptions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Definition: Dependent other than taxpayer/spouse who entitles taxpayer to exemption i.e.</a:t>
            </a:r>
          </a:p>
          <a:p>
            <a:pPr lvl="1" eaLnBrk="1" hangingPunct="1"/>
            <a:r>
              <a:rPr lang="en-US" smtClean="0"/>
              <a:t>Qualifying child - OR</a:t>
            </a:r>
          </a:p>
          <a:p>
            <a:pPr lvl="1" eaLnBrk="1" hangingPunct="1"/>
            <a:r>
              <a:rPr lang="en-US" smtClean="0"/>
              <a:t>Qualifying relative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16743" name="~PP112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2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5B37DB-84C0-4F0F-BE3C-8A978B49DFB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9319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8528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6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Dependency Criteria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b="1" smtClean="0"/>
              <a:t>Relationship</a:t>
            </a:r>
          </a:p>
          <a:p>
            <a:pPr eaLnBrk="1" hangingPunct="1"/>
            <a:r>
              <a:rPr lang="en-US" smtClean="0"/>
              <a:t>Age - Not applicable for Qualifying Relative</a:t>
            </a:r>
          </a:p>
          <a:p>
            <a:pPr eaLnBrk="1" hangingPunct="1"/>
            <a:r>
              <a:rPr lang="en-US" b="1" smtClean="0"/>
              <a:t>Residency</a:t>
            </a:r>
          </a:p>
          <a:p>
            <a:pPr eaLnBrk="1" hangingPunct="1"/>
            <a:r>
              <a:rPr lang="en-US" smtClean="0"/>
              <a:t>Gross Income – Not applicable for Qualifying Child</a:t>
            </a:r>
          </a:p>
          <a:p>
            <a:pPr eaLnBrk="1" hangingPunct="1"/>
            <a:r>
              <a:rPr lang="en-US" b="1" smtClean="0"/>
              <a:t>Support </a:t>
            </a:r>
          </a:p>
          <a:p>
            <a:pPr eaLnBrk="1" hangingPunct="1"/>
            <a:r>
              <a:rPr lang="en-US" b="1" smtClean="0"/>
              <a:t>Citizen/Resident</a:t>
            </a:r>
          </a:p>
          <a:p>
            <a:pPr eaLnBrk="1" hangingPunct="1"/>
            <a:endParaRPr lang="en-US" smtClean="0"/>
          </a:p>
        </p:txBody>
      </p:sp>
      <p:pic>
        <p:nvPicPr>
          <p:cNvPr id="118791" name="~PP212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5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36368D-D9E5-49CC-BFC1-AEC7FF86EF1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9421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1967"/>
      </p:ext>
    </p:ext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Relationship &amp; Citizen/Residency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Relationship Test</a:t>
            </a:r>
            <a:r>
              <a:rPr lang="en-US" sz="2800" smtClean="0"/>
              <a:t>:  Qualifying Child (QC)</a:t>
            </a:r>
          </a:p>
          <a:p>
            <a:pPr lvl="2" eaLnBrk="1" hangingPunct="1"/>
            <a:r>
              <a:rPr lang="en-US" sz="2000" smtClean="0"/>
              <a:t>Son, Daughter, Step or foster child, brother, sister, grandchild, niece or nephew</a:t>
            </a:r>
          </a:p>
          <a:p>
            <a:pPr lvl="2" eaLnBrk="1" hangingPunct="1"/>
            <a:r>
              <a:rPr lang="en-US" sz="2000" smtClean="0"/>
              <a:t>Aunts, Uncles and cousins do not qualify</a:t>
            </a:r>
          </a:p>
          <a:p>
            <a:pPr eaLnBrk="1" hangingPunct="1"/>
            <a:r>
              <a:rPr lang="en-US" sz="2800" b="1" smtClean="0"/>
              <a:t>Relationship Test</a:t>
            </a:r>
            <a:r>
              <a:rPr lang="en-US" sz="2800" smtClean="0"/>
              <a:t>: Qualifying Relative (QR)</a:t>
            </a:r>
          </a:p>
          <a:p>
            <a:pPr lvl="2" eaLnBrk="1" hangingPunct="1"/>
            <a:r>
              <a:rPr lang="en-US" sz="2000" smtClean="0"/>
              <a:t>Same as Qualifying Child + Father, Mother, Grandparents, Uncle/Aunt, all In-Laws (not cousins)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smtClean="0"/>
              <a:t>		and</a:t>
            </a:r>
          </a:p>
          <a:p>
            <a:pPr lvl="2" eaLnBrk="1" hangingPunct="1"/>
            <a:r>
              <a:rPr lang="en-US" sz="2000" u="sng" smtClean="0"/>
              <a:t>Any other person </a:t>
            </a:r>
            <a:r>
              <a:rPr lang="en-US" sz="2000" smtClean="0"/>
              <a:t>who lived with you all year as a member of your household</a:t>
            </a:r>
          </a:p>
          <a:p>
            <a:pPr eaLnBrk="1" hangingPunct="1"/>
            <a:r>
              <a:rPr lang="en-US" sz="2800" b="1" smtClean="0"/>
              <a:t>Citizen/Residence Test:  </a:t>
            </a:r>
            <a:r>
              <a:rPr lang="en-US" sz="2800" smtClean="0"/>
              <a:t>Must be US citizen or resident of US, Canada or Mexico for QC &amp; QR</a:t>
            </a:r>
          </a:p>
        </p:txBody>
      </p:sp>
      <p:pic>
        <p:nvPicPr>
          <p:cNvPr id="119815" name="~PP312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4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A028BC-50CC-4CEC-B316-F8E02C9DAA6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9523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2029"/>
      </p:ext>
    </p:extLst>
  </p:cSld>
  <p:clrMapOvr>
    <a:masterClrMapping/>
  </p:clrMapOvr>
  <p:transition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9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Dependency Criteria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733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Qualifying Child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Age</a:t>
            </a:r>
            <a:r>
              <a:rPr lang="en-US" smtClean="0"/>
              <a:t> &lt;19 or &lt;24 if student or disabled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Age</a:t>
            </a:r>
            <a:r>
              <a:rPr lang="en-US" smtClean="0"/>
              <a:t> must be younger than TP (except if child is disabled)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Gross Income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Any income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Support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Child must not provide &gt;50%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Residency</a:t>
            </a:r>
            <a:r>
              <a:rPr lang="en-US" smtClean="0"/>
              <a:t>:  Must live with TP &gt;1/2 of year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Qualifying Relative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Age</a:t>
            </a:r>
            <a:r>
              <a:rPr lang="en-US" smtClean="0"/>
              <a:t>:  Any age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Gross Income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Must be &lt;$3,700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Support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TP must provide&gt;50%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Residency</a:t>
            </a:r>
            <a:r>
              <a:rPr lang="en-US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Relatives - Do not have to live with 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Any other - Must live with TP all year</a:t>
            </a:r>
          </a:p>
        </p:txBody>
      </p:sp>
      <p:sp>
        <p:nvSpPr>
          <p:cNvPr id="9626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626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64DB87-3150-4C57-A927-C3F1E9764EB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96263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21260.WAV">
            <a:hlinkClick r:id="" action="ppaction://media"/>
          </p:cNvPr>
          <p:cNvPicPr>
            <a:picLocks noRot="1" noChangeAspect="1"/>
          </p:cNvPicPr>
          <p:nvPr>
            <a:wavAudioFile r:embed="rId1" name="~PP242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88743"/>
      </p:ext>
    </p:extLst>
  </p:cSld>
  <p:clrMapOvr>
    <a:masterClrMapping/>
  </p:clrMapOvr>
  <p:transition advTm="123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Qualifying Child Of Non-Custodial Parent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Parents are divorced, legally separated or lived apart for the last 6 months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Child received more than 50% support from the parents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Child was in custody of one or both parents for more than half the year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Decree or signed agreement by custodial parent provides that the non-custodial parent can claim exemption (Form 8332 is required)</a:t>
            </a:r>
          </a:p>
        </p:txBody>
      </p:sp>
      <p:pic>
        <p:nvPicPr>
          <p:cNvPr id="124935" name="~PP112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3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72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1327E0-51A5-45A1-AEF3-37A442EEC56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9728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7358"/>
      </p:ext>
    </p:extLst>
  </p:cSld>
  <p:clrMapOvr>
    <a:masterClrMapping/>
  </p:clrMapOvr>
  <p:transition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4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Support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Pub 4012: Page C-8 (Worksheet)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Dependent portion of household expenses (includes rent, food, utilities, repairs)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Dependent portion of personal expenses (includes clothing, education, medical, travel)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50% is the magic number - TP usually knows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not included in support – See Pub 17, Chapter 3</a:t>
            </a:r>
          </a:p>
        </p:txBody>
      </p:sp>
      <p:sp>
        <p:nvSpPr>
          <p:cNvPr id="9830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E79820-1EE0-4866-A577-E3C4D0D1880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9831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249" name="~PP112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0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22218"/>
      </p:ext>
    </p:extLst>
  </p:cSld>
  <p:clrMapOvr>
    <a:masterClrMapping/>
  </p:clrMapOvr>
  <p:transition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 smtClean="0"/>
              <a:t>Main Information Sheet</a:t>
            </a:r>
            <a:br>
              <a:rPr lang="en-US" sz="3800" smtClean="0"/>
            </a:br>
            <a:r>
              <a:rPr lang="en-US" sz="3800" smtClean="0"/>
              <a:t>Dependents – TaxWise Tips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DC box for Child &amp; Dependent Care expenses when applicable</a:t>
            </a:r>
          </a:p>
          <a:p>
            <a:pPr eaLnBrk="1" hangingPunct="1"/>
            <a:r>
              <a:rPr lang="en-US" b="1" u="sng" smtClean="0"/>
              <a:t>Always check EIC </a:t>
            </a:r>
            <a:r>
              <a:rPr lang="en-US" smtClean="0"/>
              <a:t>box for children</a:t>
            </a:r>
          </a:p>
          <a:p>
            <a:pPr eaLnBrk="1" hangingPunct="1"/>
            <a:r>
              <a:rPr lang="en-US" smtClean="0"/>
              <a:t>CTC box is automatically checked</a:t>
            </a:r>
          </a:p>
          <a:p>
            <a:pPr eaLnBrk="1" hangingPunct="1"/>
            <a:r>
              <a:rPr lang="en-US" smtClean="0"/>
              <a:t>List dependents from youngest to oldest</a:t>
            </a:r>
          </a:p>
          <a:p>
            <a:pPr eaLnBrk="1" hangingPunct="1"/>
            <a:r>
              <a:rPr lang="en-US" smtClean="0"/>
              <a:t>If more than 4 dependents see TaxWise HELP for additional instructions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93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BD7917-88A3-4D6D-B5E6-FA8AB24F1E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9933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273" name="~PP312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5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74343"/>
      </p:ext>
    </p:extLst>
  </p:cSld>
  <p:clrMapOvr>
    <a:masterClrMapping/>
  </p:clrMapOvr>
  <p:transition advTm="8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1101</Words>
  <Application>Microsoft Office PowerPoint</Application>
  <PresentationFormat>On-screen Show (4:3)</PresentationFormat>
  <Paragraphs>231</Paragraphs>
  <Slides>19</Slides>
  <Notes>19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NJ Template 06</vt:lpstr>
      <vt:lpstr>Dependency Exemptions</vt:lpstr>
      <vt:lpstr>Dependent Exemptions</vt:lpstr>
      <vt:lpstr>Dependent Exemptions</vt:lpstr>
      <vt:lpstr>Federal Dependency Criteria</vt:lpstr>
      <vt:lpstr>Relationship &amp; Citizen/Residency</vt:lpstr>
      <vt:lpstr>Dependency Criteria</vt:lpstr>
      <vt:lpstr>Qualifying Child Of Non-Custodial Parent</vt:lpstr>
      <vt:lpstr>What Is Support</vt:lpstr>
      <vt:lpstr>Main Information Sheet Dependents – TaxWise Tips</vt:lpstr>
      <vt:lpstr>EXEMPTIONS QUIZ #1  Tab C</vt:lpstr>
      <vt:lpstr>EXEMPTIONS QUIZ #1, cont’d</vt:lpstr>
      <vt:lpstr>EXEMPTIONS QUIZ #2</vt:lpstr>
      <vt:lpstr>EXEMPTIONS QUIZ #3</vt:lpstr>
      <vt:lpstr>EXEMPTIONS QUIZ #4</vt:lpstr>
      <vt:lpstr>EXEMPTIONS QUIZ #5</vt:lpstr>
      <vt:lpstr>EXEMPTIONS QUIZ #5 – ANSWER A</vt:lpstr>
      <vt:lpstr>EXEMPTIONS QUIZ #5 – ANSWER B</vt:lpstr>
      <vt:lpstr>EXEMPTIONS QUIZ #6</vt:lpstr>
      <vt:lpstr>EXEMPTIONS QUIZ #6 – ANSWERS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Dependency Exemptions</dc:title>
  <dc:creator>HershAl</dc:creator>
  <cp:lastModifiedBy>HershAl</cp:lastModifiedBy>
  <cp:revision>2</cp:revision>
  <dcterms:created xsi:type="dcterms:W3CDTF">2012-01-07T00:34:13Z</dcterms:created>
  <dcterms:modified xsi:type="dcterms:W3CDTF">2012-01-07T00:34:14Z</dcterms:modified>
</cp:coreProperties>
</file>